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11"/>
  </p:notesMasterIdLst>
  <p:sldIdLst>
    <p:sldId id="261" r:id="rId3"/>
    <p:sldId id="262" r:id="rId4"/>
    <p:sldId id="263" r:id="rId5"/>
    <p:sldId id="264" r:id="rId6"/>
    <p:sldId id="265" r:id="rId7"/>
    <p:sldId id="268" r:id="rId8"/>
    <p:sldId id="266" r:id="rId9"/>
    <p:sldId id="267" r:id="rId10"/>
  </p:sldIdLst>
  <p:sldSz cx="9144000" cy="6858000" type="screen4x3"/>
  <p:notesSz cx="6858000" cy="25431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2E83"/>
    <a:srgbClr val="E8D3A2"/>
    <a:srgbClr val="E8E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09CE4F-376C-4716-8D6D-244EE02E57DB}" v="3" dt="2020-03-13T06:22:58.085"/>
    <p1510:client id="{DAFEEFD7-3393-4C1D-ADD5-83B7A76FEBD3}" v="9" dt="2020-03-13T05:17:42.4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21" autoAdjust="0"/>
    <p:restoredTop sz="94796" autoAdjust="0"/>
  </p:normalViewPr>
  <p:slideViewPr>
    <p:cSldViewPr snapToGrid="0" snapToObjects="1" showGuides="1">
      <p:cViewPr varScale="1">
        <p:scale>
          <a:sx n="80" d="100"/>
          <a:sy n="80" d="100"/>
        </p:scale>
        <p:origin x="1096" y="44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8B34C3-3B44-4CAC-B550-7501D8B9BD27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BA366F-B0E5-4D8B-AFF6-7337171139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63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2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04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257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45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456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836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531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BA366F-B0E5-4D8B-AFF6-7337171139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8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7" y="365069"/>
            <a:ext cx="8184662" cy="998440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064505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/>
          <a:lstStyle>
            <a:lvl1pPr algn="l">
              <a:defRPr sz="5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TITLE HERE</a:t>
            </a:r>
            <a:br>
              <a:rPr lang="en-US" dirty="0"/>
            </a:br>
            <a:r>
              <a:rPr lang="en-US" dirty="0"/>
              <a:t>ENCODE NORMAL</a:t>
            </a:r>
            <a:br>
              <a:rPr lang="en-US" dirty="0"/>
            </a:br>
            <a:r>
              <a:rPr lang="en-US" dirty="0"/>
              <a:t>BLACK, 50 PT. </a:t>
            </a:r>
          </a:p>
        </p:txBody>
      </p:sp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4663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solidFill>
                  <a:srgbClr val="4B2E83"/>
                </a:solidFill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83759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756" y="371511"/>
            <a:ext cx="8116644" cy="991998"/>
          </a:xfrm>
          <a:prstGeom prst="rect">
            <a:avLst/>
          </a:prstGeom>
        </p:spPr>
        <p:txBody>
          <a:bodyPr anchor="b"/>
          <a:lstStyle>
            <a:lvl1pPr algn="l">
              <a:defRPr sz="3000" b="1" i="0">
                <a:latin typeface="Encode Sans Normal Black" charset="0"/>
                <a:ea typeface="Encode Sans Normal Black" charset="0"/>
                <a:cs typeface="Encode Sans Normal Black" charset="0"/>
              </a:defRPr>
            </a:lvl1pPr>
          </a:lstStyle>
          <a:p>
            <a:pPr lvl="0"/>
            <a:r>
              <a:rPr lang="en-US" dirty="0"/>
              <a:t>HEADER HERE </a:t>
            </a:r>
            <a:br>
              <a:rPr lang="en-US" dirty="0"/>
            </a:br>
            <a:r>
              <a:rPr lang="en-US" dirty="0"/>
              <a:t>(ENCODE NORMAL BLACK, 30 PT.)</a:t>
            </a:r>
          </a:p>
        </p:txBody>
      </p:sp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ncode Sans Normal Black"/>
              </a:rPr>
              <a:t>Cross-platform Mobile App for JIA Research Project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D084BC-E447-4AE3-99BF-C9DD3BE2905D}"/>
              </a:ext>
            </a:extLst>
          </p:cNvPr>
          <p:cNvSpPr txBox="1"/>
          <p:nvPr/>
        </p:nvSpPr>
        <p:spPr>
          <a:xfrm>
            <a:off x="745484" y="421389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Presenter: Yue Chang </a:t>
            </a:r>
          </a:p>
        </p:txBody>
      </p:sp>
    </p:spTree>
    <p:extLst>
      <p:ext uri="{BB962C8B-B14F-4D97-AF65-F5344CB8AC3E}">
        <p14:creationId xmlns:p14="http://schemas.microsoft.com/office/powerpoint/2010/main" val="277811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77CBF45-EF2E-4AD4-AF26-E7CBB5C85E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28677" y="2301039"/>
            <a:ext cx="8327742" cy="3810086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dirty="0"/>
              <a:t>JIA is the most common type of arthritis among children. Nearly 300,000 children in the U.S. have some form of JIA. </a:t>
            </a:r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r>
              <a:rPr lang="en-US" dirty="0"/>
              <a:t>Untreated, it can cause serious complications</a:t>
            </a:r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r>
              <a:rPr lang="en-US" dirty="0"/>
              <a:t>Identifying JIA is a challenge </a:t>
            </a:r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r>
              <a:rPr lang="en-US" dirty="0"/>
              <a:t>Seattle Children’s Hospital is the only screening facility for entire Pacific Northwest region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My project is to develop a mobile app for patients and technicians to take and upload thermal images to quickly get a screening result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EF1D095-681E-4568-B637-2309D3B38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JIA: Juvenile Idiopathic Arthritis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9A3127-2B7A-4F81-BDF2-12CFD4790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919" y="205689"/>
            <a:ext cx="1714500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89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7AF596B-8997-454E-A5DA-712020F23E77}"/>
              </a:ext>
            </a:extLst>
          </p:cNvPr>
          <p:cNvSpPr txBox="1"/>
          <p:nvPr/>
        </p:nvSpPr>
        <p:spPr>
          <a:xfrm>
            <a:off x="947454" y="3686594"/>
            <a:ext cx="5150526" cy="246678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115527-D0AC-464E-8DD2-35738320DA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000" dirty="0"/>
              <a:t>Mobile app is built using Xamarin</a:t>
            </a:r>
          </a:p>
          <a:p>
            <a:r>
              <a:rPr lang="en-US" sz="2000" dirty="0"/>
              <a:t>Communication to service is done using REST</a:t>
            </a:r>
          </a:p>
          <a:p>
            <a:r>
              <a:rPr lang="en-US" sz="2000" dirty="0"/>
              <a:t>Service handles communication to back-end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25116-3B0F-4408-AF1A-6835C47669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>
                <a:latin typeface="Open Sans"/>
              </a:rPr>
              <a:t>Architecture and Technology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33A9F8-0B5E-4769-B3B6-0E477A53B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</a:t>
            </a:r>
          </a:p>
        </p:txBody>
      </p:sp>
      <p:pic>
        <p:nvPicPr>
          <p:cNvPr id="6" name="Graphic 5" descr="Smart Phone">
            <a:extLst>
              <a:ext uri="{FF2B5EF4-FFF2-40B4-BE49-F238E27FC236}">
                <a16:creationId xmlns:a16="http://schemas.microsoft.com/office/drawing/2014/main" id="{5C1C17DA-4CB8-4641-8A44-15654267E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0655" y="3839333"/>
            <a:ext cx="914400" cy="914400"/>
          </a:xfrm>
          <a:prstGeom prst="rect">
            <a:avLst/>
          </a:prstGeom>
        </p:spPr>
      </p:pic>
      <p:pic>
        <p:nvPicPr>
          <p:cNvPr id="9" name="Graphic 8" descr="Smart Phone">
            <a:extLst>
              <a:ext uri="{FF2B5EF4-FFF2-40B4-BE49-F238E27FC236}">
                <a16:creationId xmlns:a16="http://schemas.microsoft.com/office/drawing/2014/main" id="{AE76C258-2BC8-4D94-8ADD-997D69CE6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0655" y="4906472"/>
            <a:ext cx="914400" cy="914400"/>
          </a:xfrm>
          <a:prstGeom prst="rect">
            <a:avLst/>
          </a:prstGeom>
        </p:spPr>
      </p:pic>
      <p:pic>
        <p:nvPicPr>
          <p:cNvPr id="11" name="Graphic 10" descr="Database">
            <a:extLst>
              <a:ext uri="{FF2B5EF4-FFF2-40B4-BE49-F238E27FC236}">
                <a16:creationId xmlns:a16="http://schemas.microsoft.com/office/drawing/2014/main" id="{4BD13D7E-353D-4F0C-81E7-61613DA24B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80531" y="3686594"/>
            <a:ext cx="914400" cy="914400"/>
          </a:xfrm>
          <a:prstGeom prst="rect">
            <a:avLst/>
          </a:prstGeom>
        </p:spPr>
      </p:pic>
      <p:pic>
        <p:nvPicPr>
          <p:cNvPr id="15" name="Graphic 14" descr="Server">
            <a:extLst>
              <a:ext uri="{FF2B5EF4-FFF2-40B4-BE49-F238E27FC236}">
                <a16:creationId xmlns:a16="http://schemas.microsoft.com/office/drawing/2014/main" id="{DE3BDCC3-3786-427C-B961-83EC9332FC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31332" y="4353733"/>
            <a:ext cx="914400" cy="9144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EDEA8FF0-F732-4885-ABC9-AB7ABDCD3810}"/>
              </a:ext>
            </a:extLst>
          </p:cNvPr>
          <p:cNvGrpSpPr/>
          <p:nvPr/>
        </p:nvGrpSpPr>
        <p:grpSpPr>
          <a:xfrm>
            <a:off x="4980531" y="4760432"/>
            <a:ext cx="914400" cy="1210454"/>
            <a:chOff x="4410905" y="4735614"/>
            <a:chExt cx="914400" cy="1210454"/>
          </a:xfrm>
        </p:grpSpPr>
        <p:pic>
          <p:nvPicPr>
            <p:cNvPr id="17" name="Graphic 16" descr="Robot">
              <a:extLst>
                <a:ext uri="{FF2B5EF4-FFF2-40B4-BE49-F238E27FC236}">
                  <a16:creationId xmlns:a16="http://schemas.microsoft.com/office/drawing/2014/main" id="{43CA6044-AB25-4693-B2AF-A0F3E83CC9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410905" y="5031668"/>
              <a:ext cx="914400" cy="914400"/>
            </a:xfrm>
            <a:prstGeom prst="rect">
              <a:avLst/>
            </a:prstGeom>
          </p:spPr>
        </p:pic>
        <p:pic>
          <p:nvPicPr>
            <p:cNvPr id="19" name="Graphic 18" descr="Lightbulb and gear">
              <a:extLst>
                <a:ext uri="{FF2B5EF4-FFF2-40B4-BE49-F238E27FC236}">
                  <a16:creationId xmlns:a16="http://schemas.microsoft.com/office/drawing/2014/main" id="{46247373-2E53-4638-8A72-DD8EE1062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706958" y="4735614"/>
              <a:ext cx="322293" cy="322293"/>
            </a:xfrm>
            <a:prstGeom prst="rect">
              <a:avLst/>
            </a:prstGeom>
          </p:spPr>
        </p:pic>
      </p:grp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FF742B-6698-490C-BEDE-CB9238C264C4}"/>
              </a:ext>
            </a:extLst>
          </p:cNvPr>
          <p:cNvCxnSpPr>
            <a:cxnSpLocks/>
            <a:stCxn id="15" idx="3"/>
            <a:endCxn id="11" idx="1"/>
          </p:cNvCxnSpPr>
          <p:nvPr/>
        </p:nvCxnSpPr>
        <p:spPr>
          <a:xfrm flipV="1">
            <a:off x="4045732" y="4143794"/>
            <a:ext cx="934799" cy="6671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A38D1F-7C7F-45A1-88F5-31B04C960D82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5437730" y="4600994"/>
            <a:ext cx="1" cy="1594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C07F05A-684B-4185-9D6B-94462491AFF1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1995055" y="4963672"/>
            <a:ext cx="1211283" cy="4000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0B08781-379B-4686-B3CB-53D2B0C2322E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995055" y="4296533"/>
            <a:ext cx="1136277" cy="3335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Speech Bubble: Rectangle with Corners Rounded 40">
            <a:extLst>
              <a:ext uri="{FF2B5EF4-FFF2-40B4-BE49-F238E27FC236}">
                <a16:creationId xmlns:a16="http://schemas.microsoft.com/office/drawing/2014/main" id="{8FB85A80-D944-46C2-8BDC-8DD70E2286E3}"/>
              </a:ext>
            </a:extLst>
          </p:cNvPr>
          <p:cNvSpPr/>
          <p:nvPr/>
        </p:nvSpPr>
        <p:spPr>
          <a:xfrm>
            <a:off x="1862745" y="5420872"/>
            <a:ext cx="1617241" cy="1146417"/>
          </a:xfrm>
          <a:prstGeom prst="wedgeRoundRectCallout">
            <a:avLst>
              <a:gd name="adj1" fmla="val -63486"/>
              <a:gd name="adj2" fmla="val -43158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 apps submit patient data</a:t>
            </a:r>
          </a:p>
        </p:txBody>
      </p:sp>
      <p:sp>
        <p:nvSpPr>
          <p:cNvPr id="43" name="Speech Bubble: Rectangle with Corners Rounded 42">
            <a:extLst>
              <a:ext uri="{FF2B5EF4-FFF2-40B4-BE49-F238E27FC236}">
                <a16:creationId xmlns:a16="http://schemas.microsoft.com/office/drawing/2014/main" id="{48C3EF9F-E8ED-453D-96DF-E4069A483EFC}"/>
              </a:ext>
            </a:extLst>
          </p:cNvPr>
          <p:cNvSpPr/>
          <p:nvPr/>
        </p:nvSpPr>
        <p:spPr>
          <a:xfrm>
            <a:off x="3648297" y="5421391"/>
            <a:ext cx="1487781" cy="1146417"/>
          </a:xfrm>
          <a:prstGeom prst="wedgeRoundRectCallout">
            <a:avLst>
              <a:gd name="adj1" fmla="val -35456"/>
              <a:gd name="adj2" fmla="val -8666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Service handles auth &amp; data</a:t>
            </a:r>
          </a:p>
        </p:txBody>
      </p:sp>
      <p:sp>
        <p:nvSpPr>
          <p:cNvPr id="45" name="Speech Bubble: Rectangle with Corners Rounded 44">
            <a:extLst>
              <a:ext uri="{FF2B5EF4-FFF2-40B4-BE49-F238E27FC236}">
                <a16:creationId xmlns:a16="http://schemas.microsoft.com/office/drawing/2014/main" id="{F2FDD0ED-F807-41EA-9D7E-02A0DF4BF721}"/>
              </a:ext>
            </a:extLst>
          </p:cNvPr>
          <p:cNvSpPr/>
          <p:nvPr/>
        </p:nvSpPr>
        <p:spPr>
          <a:xfrm>
            <a:off x="6181088" y="5056485"/>
            <a:ext cx="1882239" cy="1146417"/>
          </a:xfrm>
          <a:prstGeom prst="wedgeRoundRectCallout">
            <a:avLst>
              <a:gd name="adj1" fmla="val -79180"/>
              <a:gd name="adj2" fmla="val -2347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Back-end ML delivers quick screening result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D784272-2F42-4418-8EAF-33830D173D57}"/>
              </a:ext>
            </a:extLst>
          </p:cNvPr>
          <p:cNvCxnSpPr>
            <a:cxnSpLocks/>
          </p:cNvCxnSpPr>
          <p:nvPr/>
        </p:nvCxnSpPr>
        <p:spPr>
          <a:xfrm>
            <a:off x="4045732" y="4810933"/>
            <a:ext cx="1133077" cy="4572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Speech Bubble: Rectangle with Corners Rounded 47">
            <a:extLst>
              <a:ext uri="{FF2B5EF4-FFF2-40B4-BE49-F238E27FC236}">
                <a16:creationId xmlns:a16="http://schemas.microsoft.com/office/drawing/2014/main" id="{B3B945EE-F942-43D9-A7EA-DD81B9DAF7BD}"/>
              </a:ext>
            </a:extLst>
          </p:cNvPr>
          <p:cNvSpPr/>
          <p:nvPr/>
        </p:nvSpPr>
        <p:spPr>
          <a:xfrm>
            <a:off x="6181087" y="3664516"/>
            <a:ext cx="1882239" cy="1146417"/>
          </a:xfrm>
          <a:prstGeom prst="wedgeRoundRectCallout">
            <a:avLst>
              <a:gd name="adj1" fmla="val -71924"/>
              <a:gd name="adj2" fmla="val -24513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Patient data is aggregated for analysis</a:t>
            </a:r>
          </a:p>
        </p:txBody>
      </p:sp>
    </p:spTree>
    <p:extLst>
      <p:ext uri="{BB962C8B-B14F-4D97-AF65-F5344CB8AC3E}">
        <p14:creationId xmlns:p14="http://schemas.microsoft.com/office/powerpoint/2010/main" val="2926862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6C2FAF-BE68-4240-A4F1-85224A7FB5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39110" y="2464023"/>
            <a:ext cx="3514872" cy="3810086"/>
          </a:xfrm>
        </p:spPr>
        <p:txBody>
          <a:bodyPr/>
          <a:lstStyle/>
          <a:p>
            <a:pPr marL="0" indent="0">
              <a:buNone/>
            </a:pPr>
            <a:r>
              <a:rPr lang="en-US" b="0" dirty="0">
                <a:solidFill>
                  <a:schemeClr val="accent2"/>
                </a:solidFill>
              </a:rPr>
              <a:t>JIA App on iOS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383C7-B4A3-47A1-A70C-F732F7BDDE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>
                <a:latin typeface="Open Sans"/>
              </a:rPr>
              <a:t>Xamarin is an open-source cross-platform app development platform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D45D06-4716-4C23-8DA9-0CE7D0288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Xamarin?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5D6517-5216-4413-AD80-DD807E19A463}"/>
              </a:ext>
            </a:extLst>
          </p:cNvPr>
          <p:cNvSpPr txBox="1"/>
          <p:nvPr/>
        </p:nvSpPr>
        <p:spPr>
          <a:xfrm>
            <a:off x="671757" y="2464023"/>
            <a:ext cx="32164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Open Sans"/>
              </a:rPr>
              <a:t>JIA App on Android</a:t>
            </a:r>
          </a:p>
          <a:p>
            <a:endParaRPr lang="en-US" sz="2400" dirty="0">
              <a:latin typeface="Open San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3E1D57-C6DD-4418-A5FE-61EDF5E96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940" y="2976267"/>
            <a:ext cx="1754766" cy="342514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34E0AD-4700-45D6-A0FD-924D6E52F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041" y="2976266"/>
            <a:ext cx="1637019" cy="342514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8D80BA-5A44-433A-91A1-5C0F2E25DC47}"/>
              </a:ext>
            </a:extLst>
          </p:cNvPr>
          <p:cNvSpPr txBox="1"/>
          <p:nvPr/>
        </p:nvSpPr>
        <p:spPr>
          <a:xfrm>
            <a:off x="6117465" y="2717442"/>
            <a:ext cx="273895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on Xamarin allows a write once, run anywhere approach.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development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Broader patient 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Simplicity for technicians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shared code limits bugs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028" name="Picture 4" descr="Image result for xamarin is">
            <a:extLst>
              <a:ext uri="{FF2B5EF4-FFF2-40B4-BE49-F238E27FC236}">
                <a16:creationId xmlns:a16="http://schemas.microsoft.com/office/drawing/2014/main" id="{F09DA20E-0FDC-4AF7-BD68-DB7C7C7DD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6253" y="481609"/>
            <a:ext cx="2379238" cy="108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116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A6058EE-45F0-40DA-AF17-F1409A2954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2320239"/>
            <a:ext cx="5634618" cy="3810086"/>
          </a:xfrm>
        </p:spPr>
        <p:txBody>
          <a:bodyPr/>
          <a:lstStyle/>
          <a:p>
            <a:r>
              <a:rPr lang="en-US" sz="2000" dirty="0"/>
              <a:t>Tooling analysis and investigation</a:t>
            </a:r>
          </a:p>
          <a:p>
            <a:r>
              <a:rPr lang="en-US" sz="2000" dirty="0"/>
              <a:t>User requirements analysis</a:t>
            </a:r>
          </a:p>
          <a:p>
            <a:r>
              <a:rPr lang="en-US" sz="2000" dirty="0"/>
              <a:t>Prototype development</a:t>
            </a:r>
          </a:p>
          <a:p>
            <a:r>
              <a:rPr lang="en-US" sz="2000" dirty="0"/>
              <a:t>Mobile application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FE5A6-9E2D-44B7-BAF8-92714E12D9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>
                <a:latin typeface="Open Sans"/>
              </a:rPr>
              <a:t>Main Deliverables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310299-DFAB-4180-944A-FFD5FB646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4B2AF6-23F5-4020-A570-2E7FE7C52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504" y="2141838"/>
            <a:ext cx="2101191" cy="370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53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A0A31D-8792-45F1-850E-B31C81ABEA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1757" y="1843160"/>
            <a:ext cx="8197114" cy="4128270"/>
          </a:xfrm>
        </p:spPr>
        <p:txBody>
          <a:bodyPr/>
          <a:lstStyle/>
          <a:p>
            <a:r>
              <a:rPr lang="en-US" dirty="0"/>
              <a:t>Relevant Courses:</a:t>
            </a:r>
          </a:p>
          <a:p>
            <a:pPr lvl="1"/>
            <a:r>
              <a:rPr lang="en-US" dirty="0"/>
              <a:t>CSS342 and CSS343: Algorithms and Data Structures</a:t>
            </a:r>
          </a:p>
          <a:p>
            <a:pPr lvl="1"/>
            <a:r>
              <a:rPr lang="en-US" dirty="0"/>
              <a:t>CSS360: Software Engineering</a:t>
            </a:r>
          </a:p>
          <a:p>
            <a:pPr lvl="1"/>
            <a:r>
              <a:rPr lang="en-US" dirty="0"/>
              <a:t>CSS436: Cloud Computing</a:t>
            </a:r>
          </a:p>
          <a:p>
            <a:r>
              <a:rPr lang="en-US" dirty="0"/>
              <a:t>Next Steps:</a:t>
            </a:r>
          </a:p>
          <a:p>
            <a:pPr lvl="1"/>
            <a:r>
              <a:rPr lang="en-US" dirty="0"/>
              <a:t>Authentication</a:t>
            </a:r>
          </a:p>
          <a:p>
            <a:pPr lvl="1"/>
            <a:r>
              <a:rPr lang="en-US" dirty="0"/>
              <a:t>Service calls</a:t>
            </a:r>
          </a:p>
          <a:p>
            <a:pPr lvl="1"/>
            <a:r>
              <a:rPr lang="en-US" dirty="0"/>
              <a:t>Testing and validation</a:t>
            </a:r>
          </a:p>
          <a:p>
            <a:r>
              <a:rPr lang="en-US" dirty="0"/>
              <a:t>Lesson Learned:</a:t>
            </a:r>
          </a:p>
          <a:p>
            <a:pPr lvl="1"/>
            <a:r>
              <a:rPr lang="en-US" dirty="0"/>
              <a:t>Communication is key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C2DBCF-801B-4734-AD84-626B0C591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625815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A32EB5-8602-4B9E-9A60-71F9F8F86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7" name="demo">
            <a:hlinkClick r:id="" action="ppaction://media"/>
            <a:extLst>
              <a:ext uri="{FF2B5EF4-FFF2-40B4-BE49-F238E27FC236}">
                <a16:creationId xmlns:a16="http://schemas.microsoft.com/office/drawing/2014/main" id="{1E60D8AB-A1AC-4F58-92CD-6041BBCDF8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07167" y="1363509"/>
            <a:ext cx="2798714" cy="4938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756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DA252-7959-4E13-9905-D9964FBFDE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Switch to poster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1C8BF4-FE59-47C5-A163-B537E75EA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Poster</a:t>
            </a:r>
          </a:p>
        </p:txBody>
      </p:sp>
    </p:spTree>
    <p:extLst>
      <p:ext uri="{BB962C8B-B14F-4D97-AF65-F5344CB8AC3E}">
        <p14:creationId xmlns:p14="http://schemas.microsoft.com/office/powerpoint/2010/main" val="16192545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4b2e83 1">
      <a:dk1>
        <a:srgbClr val="4B2E83"/>
      </a:dk1>
      <a:lt1>
        <a:srgbClr val="E8D3A2"/>
      </a:lt1>
      <a:dk2>
        <a:srgbClr val="4B2E83"/>
      </a:dk2>
      <a:lt2>
        <a:srgbClr val="FFFFFF"/>
      </a:lt2>
      <a:accent1>
        <a:srgbClr val="4B2E83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</TotalTime>
  <Words>251</Words>
  <Application>Microsoft Office PowerPoint</Application>
  <PresentationFormat>On-screen Show (4:3)</PresentationFormat>
  <Paragraphs>54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Encode Sans Normal Black</vt:lpstr>
      <vt:lpstr>Lucida Grande</vt:lpstr>
      <vt:lpstr>Open Sans</vt:lpstr>
      <vt:lpstr>Open Sans Light</vt:lpstr>
      <vt:lpstr>Uni Sans Regular</vt:lpstr>
      <vt:lpstr>Arial</vt:lpstr>
      <vt:lpstr>Calibri</vt:lpstr>
      <vt:lpstr>Custom Design</vt:lpstr>
      <vt:lpstr>1_Custom Design</vt:lpstr>
      <vt:lpstr>Cross-platform Mobile App for JIA Research Project </vt:lpstr>
      <vt:lpstr>JIA: Juvenile Idiopathic Arthritis</vt:lpstr>
      <vt:lpstr>How It Works</vt:lpstr>
      <vt:lpstr>Why Xamarin?</vt:lpstr>
      <vt:lpstr>The Work</vt:lpstr>
      <vt:lpstr>Learnings and Next Steps</vt:lpstr>
      <vt:lpstr>Video Demonstration</vt:lpstr>
      <vt:lpstr>Capstone Poster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yue chang</cp:lastModifiedBy>
  <cp:revision>128</cp:revision>
  <cp:lastPrinted>2016-02-10T20:19:12Z</cp:lastPrinted>
  <dcterms:created xsi:type="dcterms:W3CDTF">2014-10-14T00:51:43Z</dcterms:created>
  <dcterms:modified xsi:type="dcterms:W3CDTF">2020-03-14T00:12:26Z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gabehall@microsoft.com</vt:lpwstr>
  </property>
  <property fmtid="{D5CDD505-2E9C-101B-9397-08002B2CF9AE}" pid="5" name="MSIP_Label_f42aa342-8706-4288-bd11-ebb85995028c_SetDate">
    <vt:lpwstr>2020-03-11T05:17:43.5701191Z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040d77bb-eca1-486b-b5c7-13cd72934cdb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